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1" r:id="rId4"/>
    <p:sldId id="262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7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E"/>
    <a:srgbClr val="178001"/>
    <a:srgbClr val="ED941E"/>
    <a:srgbClr val="F39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F2E7D-8EDB-4666-945D-5220205F262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72205-8BD8-4FF2-93D7-0CE7A62DC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1CD2-E32B-414F-A1BF-664599EE2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F1BAC-222C-4B12-8E86-31E990D27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62AA6-388E-4709-92FA-98602B65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48526-F423-4CA3-B76F-831ED8454F0D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E8CDA-2D78-4732-985A-C130FBF8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EAC4C-5DD4-4FC0-85CE-0C2301D3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8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516-1276-4082-91B4-8A5BD26D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65B3E-A216-465F-A364-B33B35FA9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90BA4-DC7B-4F9F-856A-28888070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A020-7C11-4881-B629-A8AD43D8409E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2762B-6ECF-4B08-BAC8-C439B82B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D0A35-4423-454E-B245-AD640DAD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7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BEE776-4D72-4B98-8B90-E03A0CA69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FE359-6214-4F6B-B1DF-C81ECA5D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EB5CC-51BF-4134-9749-91CD1639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2AE5-3F49-4B08-B81F-760A36B58B55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B22D4-110C-4257-BC78-9F78EB22B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A71E7-1B41-4DC4-A8D6-5B5B67D5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4ED6-E26B-42EB-B37F-7BC6A11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CAB2-B591-4505-B5E5-46B8CA964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FD511-827A-4A9A-B58B-09DE9BF7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9DB52-2B7A-4BC0-8691-0FCECC41D9A9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A7EF0-6BA1-49C2-AEF8-AC678C37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E51D5-5946-466F-97E8-7A46F05A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B925-37A6-47AD-8057-5B99595F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88B62-0DD4-4A65-9835-EAE5C555A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64C55-9ACB-485A-B73D-21F925AA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E7299-C0CB-4E80-93D0-8CE9336E2060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A7399-7C54-41AD-967B-F9E141D7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3C378-2FCF-4868-A2F2-8A3D1065A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8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0006D-921A-4636-820F-2DA27009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E1BF-BE26-48D8-B634-7BDAEDD6D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376E5-D141-4AB5-BE8D-06F3A9095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BCA4F-5B0A-4DB3-87D7-171E50A7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E5AC-35B4-4D86-AB3E-B3B6761C83E1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A472C-9374-4B44-9B0A-3E87A812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A43B6-3861-4C4C-9D49-5057BE88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2073-833C-46E8-8DC1-5D23529E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99E65-CD43-47AB-9484-A11D9491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7DC63-F571-4D82-9FD0-8A640464A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E720D-B138-46D8-B859-CC8B3DF31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C14A6-4320-4E7D-9531-382FA72B2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0B9001-3761-4062-89D7-76E8EA6C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2CE3-5FA1-414C-8739-3929CDBD4EB7}" type="datetime1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1C4DC-4BC7-4888-A907-B474EBEF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4C636-BDC5-413A-B88D-667EB0008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0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9C62-4577-4E36-9EFB-2500890C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9EAAE-D8FF-4D3F-9C19-09DD36F35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71EC-4BEE-4F4A-A9BA-143D19A1A04F}" type="datetime1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4583-A363-4E21-BA51-FE878A5B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B1CEE-EDA9-4AF5-A522-9931FEC0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79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BBAA1-9212-4404-B7A5-7BD299E6A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5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1CC6-64C1-4DDA-888E-BE6EFB2E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CE900-3B65-4CB7-AB82-9FFBCE165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93F3F-1993-45EF-A4E0-9FE3AD709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98F152-4C64-44DC-ADA3-46D8A3870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7081-0AC6-452C-AD8B-CA8D8A86C1D7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C801-BB13-4C2B-AB6E-16D41176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9E8EB-3EF0-4C88-8E3B-4DE0CAB0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7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63E6-A205-4E2B-BFCD-D58A03D5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84542B-9BCA-4155-99D5-53A06186D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ED99D-C07C-4C60-8974-4424A50C4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793FD-21E4-43D7-A136-99C9BA93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E4B8-6A04-4F1F-BD9F-E2277637A07F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665D5-E4AA-420E-95B9-758EDD5C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A15D5-D2EA-4000-970E-1F625952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5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DA6C5-DC8E-4207-85BD-DE90A1A8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142C-1C9E-4D6C-B5D3-8B6EA6B0C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D946-459D-44E5-A04F-49170B74C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AA4F-3A03-4E5D-915E-F87F235C0772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51D2-37EE-466B-9F12-69576AB9A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 GO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F4DED-0594-4113-BB28-DFADC0A2D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A843-F0AB-4F3E-B061-829B3EEC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4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68B0C6-BC18-4572-921D-E2C5C48213CD}"/>
              </a:ext>
            </a:extLst>
          </p:cNvPr>
          <p:cNvSpPr txBox="1"/>
          <p:nvPr/>
        </p:nvSpPr>
        <p:spPr>
          <a:xfrm>
            <a:off x="1078841" y="1904604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Make a Yeast Starter</a:t>
            </a:r>
            <a:endParaRPr lang="en-US" sz="5400" b="1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35160-3406-4A2F-9D90-57010FC4EAB8}"/>
              </a:ext>
            </a:extLst>
          </p:cNvPr>
          <p:cNvSpPr txBox="1"/>
          <p:nvPr/>
        </p:nvSpPr>
        <p:spPr>
          <a:xfrm>
            <a:off x="997527" y="2967335"/>
            <a:ext cx="1044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780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7, 2020</a:t>
            </a:r>
          </a:p>
        </p:txBody>
      </p:sp>
    </p:spTree>
    <p:extLst>
      <p:ext uri="{BB962C8B-B14F-4D97-AF65-F5344CB8AC3E}">
        <p14:creationId xmlns:p14="http://schemas.microsoft.com/office/powerpoint/2010/main" val="361430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550568" y="1892968"/>
            <a:ext cx="59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10 minutes are up, carefully transfer wort to flask.</a:t>
            </a:r>
          </a:p>
          <a:p>
            <a:endParaRPr lang="en-US" sz="2800" dirty="0"/>
          </a:p>
        </p:txBody>
      </p:sp>
      <p:pic>
        <p:nvPicPr>
          <p:cNvPr id="5" name="Picture 4" descr="A picture containing indoor, cabinet, food, kitchen&#10;&#10;Description automatically generated">
            <a:extLst>
              <a:ext uri="{FF2B5EF4-FFF2-40B4-BE49-F238E27FC236}">
                <a16:creationId xmlns:a16="http://schemas.microsoft.com/office/drawing/2014/main" id="{3DA6216E-AE52-419A-BF88-D18D58839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3" y="1414829"/>
            <a:ext cx="3812507" cy="50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421729" y="1659285"/>
            <a:ext cx="59300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wort down to room temp.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you use an oven mitt or some safety protection – this is HOT!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need a thermometer, feel the flask – takes about 7 min to cool.</a:t>
            </a:r>
          </a:p>
          <a:p>
            <a:endParaRPr lang="en-US" sz="2800" dirty="0"/>
          </a:p>
        </p:txBody>
      </p:sp>
      <p:pic>
        <p:nvPicPr>
          <p:cNvPr id="4" name="Picture 3" descr="A picture containing indoor, small, sitting, open&#10;&#10;Description automatically generated">
            <a:extLst>
              <a:ext uri="{FF2B5EF4-FFF2-40B4-BE49-F238E27FC236}">
                <a16:creationId xmlns:a16="http://schemas.microsoft.com/office/drawing/2014/main" id="{2EF924DD-29B2-4AE3-9674-9C00A914E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0" y="1444843"/>
            <a:ext cx="3710740" cy="494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9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252046" y="1573070"/>
            <a:ext cx="59300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my saved yeast, the yeast settles, and the “old beer” rises to the top.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shake to make a solution OR can dump out the top wort and use JUST slurry</a:t>
            </a:r>
          </a:p>
          <a:p>
            <a:endParaRPr lang="en-US" sz="2800" dirty="0"/>
          </a:p>
        </p:txBody>
      </p:sp>
      <p:pic>
        <p:nvPicPr>
          <p:cNvPr id="5" name="Picture 4" descr="A picture containing cup, indoor, sitting, table&#10;&#10;Description automatically generated">
            <a:extLst>
              <a:ext uri="{FF2B5EF4-FFF2-40B4-BE49-F238E27FC236}">
                <a16:creationId xmlns:a16="http://schemas.microsoft.com/office/drawing/2014/main" id="{E2E23528-3048-416A-B246-339CDC358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04" y="1395664"/>
            <a:ext cx="2806366" cy="49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421729" y="2044005"/>
            <a:ext cx="59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wort cooled, transfer yeast slurry to the flask</a:t>
            </a:r>
          </a:p>
          <a:p>
            <a:endParaRPr lang="en-US" sz="2800" dirty="0"/>
          </a:p>
        </p:txBody>
      </p:sp>
      <p:pic>
        <p:nvPicPr>
          <p:cNvPr id="4" name="Picture 3" descr="A picture containing indoor, food, table, cup&#10;&#10;Description automatically generated">
            <a:extLst>
              <a:ext uri="{FF2B5EF4-FFF2-40B4-BE49-F238E27FC236}">
                <a16:creationId xmlns:a16="http://schemas.microsoft.com/office/drawing/2014/main" id="{DCA832EF-F95D-4118-856B-7C7195DB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06" y="1455876"/>
            <a:ext cx="3606017" cy="480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5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421729" y="2044005"/>
            <a:ext cx="59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you add the magnetic stir bar to the flask</a:t>
            </a:r>
          </a:p>
          <a:p>
            <a:endParaRPr lang="en-US" sz="2800" dirty="0"/>
          </a:p>
        </p:txBody>
      </p:sp>
      <p:pic>
        <p:nvPicPr>
          <p:cNvPr id="5" name="Picture 4" descr="A picture containing food, table, small, hand&#10;&#10;Description automatically generated">
            <a:extLst>
              <a:ext uri="{FF2B5EF4-FFF2-40B4-BE49-F238E27FC236}">
                <a16:creationId xmlns:a16="http://schemas.microsoft.com/office/drawing/2014/main" id="{CB27F4BB-FA83-4340-A6DC-E45A2B23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5" y="1299411"/>
            <a:ext cx="3019676" cy="53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55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421729" y="1659285"/>
            <a:ext cx="59300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sanitized tinfoil to top of flask and place on the stir plate for 24 hours.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need for airlock; you want oxygen exchange between liquid and air so all you need is a loose-fitting aluminum foil</a:t>
            </a:r>
          </a:p>
          <a:p>
            <a:endParaRPr lang="en-US" sz="2800" dirty="0"/>
          </a:p>
        </p:txBody>
      </p:sp>
      <p:pic>
        <p:nvPicPr>
          <p:cNvPr id="4" name="Picture 3" descr="A picture containing indoor, table, sitting, counter&#10;&#10;Description automatically generated">
            <a:extLst>
              <a:ext uri="{FF2B5EF4-FFF2-40B4-BE49-F238E27FC236}">
                <a16:creationId xmlns:a16="http://schemas.microsoft.com/office/drawing/2014/main" id="{00147B6C-C3DD-42D3-AAE0-B38393490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7" y="1203013"/>
            <a:ext cx="4066674" cy="54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The Easy Way</a:t>
            </a:r>
          </a:p>
        </p:txBody>
      </p:sp>
      <p:pic>
        <p:nvPicPr>
          <p:cNvPr id="5" name="Picture 4" descr="A microwave oven sitting on top of a stove&#10;&#10;Description automatically generated">
            <a:extLst>
              <a:ext uri="{FF2B5EF4-FFF2-40B4-BE49-F238E27FC236}">
                <a16:creationId xmlns:a16="http://schemas.microsoft.com/office/drawing/2014/main" id="{49826C68-2E0C-4C89-A0C0-8A491A00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264368"/>
            <a:ext cx="8540519" cy="5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25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526D6-21D3-4EAC-9DFF-94421B7616AE}"/>
              </a:ext>
            </a:extLst>
          </p:cNvPr>
          <p:cNvSpPr txBox="1"/>
          <p:nvPr/>
        </p:nvSpPr>
        <p:spPr>
          <a:xfrm>
            <a:off x="428017" y="1665600"/>
            <a:ext cx="112679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time to create a wort starter is roughly 20 minutes.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½ cup of DME is cheap; 1 lb of DME will go a long way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starters can resurrect yeast in the back of your fridge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too few yeast cells in a wort, they need to work very hard and could create off flavors in your beer</a:t>
            </a:r>
          </a:p>
          <a:p>
            <a:pPr>
              <a:buClr>
                <a:srgbClr val="00006E"/>
              </a:buClr>
            </a:pPr>
            <a:endParaRPr lang="en-CA" sz="24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6E"/>
              </a:buClr>
            </a:pPr>
            <a:r>
              <a:rPr lang="en-CA" sz="28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>
              <a:buClr>
                <a:srgbClr val="00006E"/>
              </a:buClr>
            </a:pPr>
            <a:endParaRPr lang="en-CA" sz="24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6E"/>
              </a:buClr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9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973531" y="298742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Yeast Starter?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526D6-21D3-4EAC-9DFF-94421B7616AE}"/>
              </a:ext>
            </a:extLst>
          </p:cNvPr>
          <p:cNvSpPr txBox="1"/>
          <p:nvPr/>
        </p:nvSpPr>
        <p:spPr>
          <a:xfrm>
            <a:off x="1086488" y="2114778"/>
            <a:ext cx="104490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78001"/>
              </a:buClr>
            </a:pPr>
            <a:r>
              <a:rPr lang="en-CA" sz="32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yeast starter is simply a volume of wort that’s used for the sole purpose of growing yeast cells.</a:t>
            </a:r>
          </a:p>
          <a:p>
            <a:pPr marL="742950" lvl="1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4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Make a Yeast Starter?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526D6-21D3-4EAC-9DFF-94421B7616AE}"/>
              </a:ext>
            </a:extLst>
          </p:cNvPr>
          <p:cNvSpPr txBox="1"/>
          <p:nvPr/>
        </p:nvSpPr>
        <p:spPr>
          <a:xfrm>
            <a:off x="930441" y="1548674"/>
            <a:ext cx="106062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6E"/>
              </a:buClr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Brewing the best beer possible means using enough yeast to get the job done. Unfortunately a single vial/packages may not have enough yeast cells. A properly made starter lets you build up the # of yeast cells you need from just one yeast package.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endParaRPr lang="en-CA" sz="28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an old package of liquid yeast in your fridge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saved yeast from a previous brew day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brewing a high ABV beer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brewing larger than 5 gallon batches</a:t>
            </a:r>
          </a:p>
          <a:p>
            <a:pPr>
              <a:buClr>
                <a:srgbClr val="00006E"/>
              </a:buClr>
            </a:pPr>
            <a:endParaRPr lang="en-CA" sz="24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78001"/>
              </a:buClr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178001"/>
              </a:buClr>
              <a:buFont typeface="Wingdings" panose="05000000000000000000" pitchFamily="2" charset="2"/>
              <a:buChar char="§"/>
            </a:pPr>
            <a:endParaRPr lang="en-CA" sz="2000" dirty="0">
              <a:solidFill>
                <a:srgbClr val="0000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1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Required?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52EFD-149C-4C00-A121-D0BE7892F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863" y="1172976"/>
            <a:ext cx="7259489" cy="56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1</a:t>
            </a:r>
          </a:p>
        </p:txBody>
      </p:sp>
      <p:pic>
        <p:nvPicPr>
          <p:cNvPr id="4" name="Picture 3" descr="A picture containing indoor, table, counter, kitchen&#10;&#10;Description automatically generated">
            <a:extLst>
              <a:ext uri="{FF2B5EF4-FFF2-40B4-BE49-F238E27FC236}">
                <a16:creationId xmlns:a16="http://schemas.microsoft.com/office/drawing/2014/main" id="{CEF7B0C2-865F-4E26-AECE-3827CE1BD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7" y="1396572"/>
            <a:ext cx="4416592" cy="5228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550568" y="1892968"/>
            <a:ext cx="59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of ½ Cup DME to 2 Cups Water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95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550568" y="1892968"/>
            <a:ext cx="59300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heat to high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water and DME in prior to boil and mix with a spoon</a:t>
            </a:r>
          </a:p>
          <a:p>
            <a:endParaRPr lang="en-US" sz="2800" dirty="0"/>
          </a:p>
        </p:txBody>
      </p:sp>
      <p:pic>
        <p:nvPicPr>
          <p:cNvPr id="5" name="Picture 4" descr="A stainless steel pan with a pot on a stove top oven&#10;&#10;Description automatically generated">
            <a:extLst>
              <a:ext uri="{FF2B5EF4-FFF2-40B4-BE49-F238E27FC236}">
                <a16:creationId xmlns:a16="http://schemas.microsoft.com/office/drawing/2014/main" id="{F075354F-6A75-46F0-AFCE-EEB30D68A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7" y="1411705"/>
            <a:ext cx="3910155" cy="52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Step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550568" y="1892968"/>
            <a:ext cx="59300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timer to 10 minutes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it’s up to boil, start time and lower the heat to maintain boil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DME is mixed into a solution</a:t>
            </a:r>
          </a:p>
          <a:p>
            <a:endParaRPr lang="en-US" sz="2800" dirty="0"/>
          </a:p>
        </p:txBody>
      </p:sp>
      <p:pic>
        <p:nvPicPr>
          <p:cNvPr id="4" name="Picture 3" descr="A picture containing indoor, cup, food, sitting&#10;&#10;Description automatically generated">
            <a:extLst>
              <a:ext uri="{FF2B5EF4-FFF2-40B4-BE49-F238E27FC236}">
                <a16:creationId xmlns:a16="http://schemas.microsoft.com/office/drawing/2014/main" id="{E6D95727-3653-472F-A275-3CC2D806E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7" y="1355413"/>
            <a:ext cx="3838438" cy="52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550568" y="1892968"/>
            <a:ext cx="59300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6E"/>
              </a:buClr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wort is boiling:</a:t>
            </a:r>
          </a:p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for the boil to end by ensuring flask, funnel, and magnetic stick are sanitized</a:t>
            </a:r>
          </a:p>
          <a:p>
            <a:endParaRPr lang="en-US" sz="2800" dirty="0"/>
          </a:p>
        </p:txBody>
      </p:sp>
      <p:pic>
        <p:nvPicPr>
          <p:cNvPr id="5" name="Picture 4" descr="A picture containing cup, indoor, table, coffee&#10;&#10;Description automatically generated">
            <a:extLst>
              <a:ext uri="{FF2B5EF4-FFF2-40B4-BE49-F238E27FC236}">
                <a16:creationId xmlns:a16="http://schemas.microsoft.com/office/drawing/2014/main" id="{A877A552-68A0-4201-A42C-C33D9904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7" y="1460885"/>
            <a:ext cx="3656810" cy="48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7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6FAE6-FCA1-4D1E-8E8E-BF5D4D935D1C}"/>
              </a:ext>
            </a:extLst>
          </p:cNvPr>
          <p:cNvSpPr txBox="1"/>
          <p:nvPr/>
        </p:nvSpPr>
        <p:spPr>
          <a:xfrm>
            <a:off x="1246909" y="232755"/>
            <a:ext cx="1044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Yeast Starter –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882FA-53FF-42A5-9A05-4924321D0B47}"/>
              </a:ext>
            </a:extLst>
          </p:cNvPr>
          <p:cNvSpPr txBox="1"/>
          <p:nvPr/>
        </p:nvSpPr>
        <p:spPr>
          <a:xfrm>
            <a:off x="5422231" y="1973178"/>
            <a:ext cx="59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00006E"/>
              </a:buClr>
              <a:buFont typeface="Wingdings" panose="05000000000000000000" pitchFamily="2" charset="2"/>
              <a:buChar char="§"/>
            </a:pPr>
            <a:r>
              <a:rPr lang="en-CA" sz="2800" dirty="0">
                <a:solidFill>
                  <a:srgbClr val="0000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get an ice bath ready to chill the wort</a:t>
            </a:r>
          </a:p>
          <a:p>
            <a:endParaRPr lang="en-US" sz="2800" dirty="0"/>
          </a:p>
        </p:txBody>
      </p:sp>
      <p:pic>
        <p:nvPicPr>
          <p:cNvPr id="4" name="Picture 3" descr="Food cooking in an oven&#10;&#10;Description automatically generated">
            <a:extLst>
              <a:ext uri="{FF2B5EF4-FFF2-40B4-BE49-F238E27FC236}">
                <a16:creationId xmlns:a16="http://schemas.microsoft.com/office/drawing/2014/main" id="{DD7F932F-9D65-420F-930E-8B3254D6D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5" y="1419726"/>
            <a:ext cx="4078706" cy="5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096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BASF_CONVERTED_TO_TAG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B6D0AE7-95C7-4EB0-A28F-572AAA7C6EF2}" vid="{9698ADB7-A6F6-416B-B76C-B20E5887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ALES Template</Template>
  <TotalTime>213</TotalTime>
  <Words>495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Berner</dc:creator>
  <cp:lastModifiedBy>Brennan Miller</cp:lastModifiedBy>
  <cp:revision>31</cp:revision>
  <dcterms:created xsi:type="dcterms:W3CDTF">2018-09-13T01:29:18Z</dcterms:created>
  <dcterms:modified xsi:type="dcterms:W3CDTF">2020-10-07T21:33:38Z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_to_AIP">
    <vt:i4>0</vt:i4>
  </property>
</Properties>
</file>